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6"/>
  </p:notesMasterIdLst>
  <p:sldIdLst>
    <p:sldId id="398" r:id="rId3"/>
    <p:sldId id="399" r:id="rId4"/>
    <p:sldId id="400" r:id="rId5"/>
    <p:sldId id="421" r:id="rId6"/>
    <p:sldId id="825" r:id="rId7"/>
    <p:sldId id="826" r:id="rId8"/>
    <p:sldId id="827" r:id="rId9"/>
    <p:sldId id="828" r:id="rId10"/>
    <p:sldId id="829" r:id="rId11"/>
    <p:sldId id="830" r:id="rId12"/>
    <p:sldId id="831" r:id="rId13"/>
    <p:sldId id="837" r:id="rId14"/>
    <p:sldId id="832" r:id="rId15"/>
    <p:sldId id="833" r:id="rId16"/>
    <p:sldId id="838" r:id="rId17"/>
    <p:sldId id="834" r:id="rId18"/>
    <p:sldId id="835" r:id="rId19"/>
    <p:sldId id="836" r:id="rId20"/>
    <p:sldId id="839" r:id="rId21"/>
    <p:sldId id="841" r:id="rId22"/>
    <p:sldId id="821" r:id="rId23"/>
    <p:sldId id="840" r:id="rId24"/>
    <p:sldId id="812" r:id="rId2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77" autoAdjust="0"/>
  </p:normalViewPr>
  <p:slideViewPr>
    <p:cSldViewPr>
      <p:cViewPr>
        <p:scale>
          <a:sx n="75" d="100"/>
          <a:sy n="75" d="100"/>
        </p:scale>
        <p:origin x="216" y="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19/02/2023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82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00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			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51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19/02/2023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19/02/2023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19/02/2023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19/02/2023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19/02/2023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19/02/2023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19/02/2023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19/02/2023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19/02/2023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19/02/2023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forum365.com.br/2020-ia-mais-empregos-gartner/" TargetMode="External"/><Relationship Id="rId7" Type="http://schemas.openxmlformats.org/officeDocument/2006/relationships/hyperlink" Target="https://g1.globo.com/sp/sao-paulo/noticia/2021/05/11/justica-multa-concessionaria-em-r-100-mil-por-coleta-de-dados-de-passageiros-na-linha-4-amarela-do-metro-de-sp.ghtml" TargetMode="External"/><Relationship Id="rId2" Type="http://schemas.openxmlformats.org/officeDocument/2006/relationships/hyperlink" Target="https://epocanegocios.globo.com/Tecnologia/noticia/2019/01/inteligencia-artificial-pode-acabar-com-40-dos-empregos-em-15-anos-diz-investidor-chines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hi.ox.ac.uk/wp-content/uploads/Deciphering_Chinas_AI-Dream.pdf" TargetMode="External"/><Relationship Id="rId5" Type="http://schemas.openxmlformats.org/officeDocument/2006/relationships/hyperlink" Target="https://medium.com/s/2069/a-top-roboticist-says-a-i-will-not-conquer-humanity-133f2611d035" TargetMode="External"/><Relationship Id="rId4" Type="http://schemas.openxmlformats.org/officeDocument/2006/relationships/hyperlink" Target="https://www.tecmundo.com.br/ciencia/128058-inteligencia-artificial-perigosa-armas-nucleares-diz-musk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214B8B-9711-9EE5-E6B7-C51F9D5D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22" y="1398076"/>
            <a:ext cx="6324600" cy="47605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73E10C-C271-2CC0-A5F9-594033AEC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" y="1451510"/>
            <a:ext cx="5958923" cy="50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4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qual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foi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o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motivo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desse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avanço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BA80122-B146-3203-547D-710CA81F15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138297"/>
            <a:ext cx="1440000" cy="144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3BDA7D-B6B1-F5D4-3FDE-E7B00995E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863818"/>
            <a:ext cx="1440000" cy="144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A56B63B-E076-157D-E0C9-02985DB579CD}"/>
              </a:ext>
            </a:extLst>
          </p:cNvPr>
          <p:cNvGrpSpPr/>
          <p:nvPr/>
        </p:nvGrpSpPr>
        <p:grpSpPr>
          <a:xfrm>
            <a:off x="755576" y="1412776"/>
            <a:ext cx="8208912" cy="1440000"/>
            <a:chOff x="755576" y="1412776"/>
            <a:chExt cx="8208912" cy="1440000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60470D9-5847-AEDB-467A-B13234F37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412776"/>
              <a:ext cx="1440000" cy="14400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882C2EC-196F-0CC5-8F5D-7F6F9093CE8E}"/>
                </a:ext>
              </a:extLst>
            </p:cNvPr>
            <p:cNvSpPr txBox="1"/>
            <p:nvPr/>
          </p:nvSpPr>
          <p:spPr>
            <a:xfrm>
              <a:off x="2367867" y="1975832"/>
              <a:ext cx="6596621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Aumento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na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quantidade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de dados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disponiveis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…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D7454D-4824-2A8B-C031-0E711E88AE94}"/>
              </a:ext>
            </a:extLst>
          </p:cNvPr>
          <p:cNvSpPr txBox="1"/>
          <p:nvPr/>
        </p:nvSpPr>
        <p:spPr>
          <a:xfrm>
            <a:off x="2367866" y="3563761"/>
            <a:ext cx="659662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Avanço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capacidades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computacionais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8FDB045-392A-4D33-6BAA-FC7501ECB792}"/>
              </a:ext>
            </a:extLst>
          </p:cNvPr>
          <p:cNvSpPr txBox="1"/>
          <p:nvPr/>
        </p:nvSpPr>
        <p:spPr>
          <a:xfrm>
            <a:off x="2367865" y="5151690"/>
            <a:ext cx="659662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Novos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Algoritmos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para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problemas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complexos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4381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implicações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disso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ACC50E-95DD-2BF8-8332-4A6C8B48DBF8}"/>
              </a:ext>
            </a:extLst>
          </p:cNvPr>
          <p:cNvSpPr txBox="1"/>
          <p:nvPr/>
        </p:nvSpPr>
        <p:spPr>
          <a:xfrm>
            <a:off x="827584" y="1052736"/>
            <a:ext cx="799288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sz="1600" b="0" i="0" u="none" strike="noStrike" baseline="0" dirty="0">
              <a:solidFill>
                <a:srgbClr val="000000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Máquinas podem roubar o emprego de pessoas?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b="0" i="0" u="none" strike="noStrike" baseline="0" dirty="0">
                <a:latin typeface="Gotham HTF"/>
              </a:rPr>
              <a:t>Mais de 40% dos empregos serão eliminados...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2"/>
              </a:rPr>
              <a:t>https://epocanegocios.globo.com/Tecnologia/noticia/2019/01/inteligencia-artificial-pode-acabar-com-40-dos-empregos-em-15-anos-diz-investidor-chines.html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Mas gerará mais empregos a partir de 2020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3"/>
              </a:rPr>
              <a:t>https://itforum365.com.br/2020-ia-mais-empregos-gartner/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A Inteligência Artificial deve ser sobretaxada?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Se a AI se desenvolver, pode sair do controle?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IA é mais perigosa do que armas nucleares...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4"/>
              </a:rPr>
              <a:t>https://www.tecmundo.com.br/ciencia/128058-inteligencia-artificial-perigosa-armas-nucleares-diz-musk.htm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... Porém não há indícios científicos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5"/>
              </a:rPr>
              <a:t>https://medium.com/s/2069/a-top-roboticist-says-a-i-will-not-conquer-humanity-133f2611d035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A China quer ser o país predominante no desenvolvimento da IA até 2030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6"/>
              </a:rPr>
              <a:t>https://www.fhi.ox.ac.uk/wp-content/uploads/Deciphering_Chinas_AI-Dream.pdf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LGPD : Pode ser feita uma análise de sentimento das minhas expressões faciais sem meu consentimento?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7"/>
              </a:rPr>
              <a:t>https://g1.globo.com/sp/sao-paulo/noticia/2021/05/11/justica-multa-concessionaria-em-r-100-mil-por-coleta-de-dados-de-passageiros-na-linha-4-amarela-do-metro-de-sp.ghtml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59549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6023416"/>
              </p:ext>
            </p:extLst>
          </p:nvPr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81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FDEC8B-6C8E-45FD-8827-E8F85E9B1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FFDEC8B-6C8E-45FD-8827-E8F85E9B14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81C5C9A-FC5E-4C69-ABB0-3C3991335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981C5C9A-FC5E-4C69-ABB0-3C3991335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365B140-3CEF-41CD-9CF2-A952D1E45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6365B140-3CEF-41CD-9CF2-A952D1E456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97C06F-8D8D-4D2B-9EA6-43CFB107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A997C06F-8D8D-4D2B-9EA6-43CFB107E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8ECEE6F-A486-401F-A949-939119BE6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08ECEE6F-A486-401F-A949-939119BE6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 err="1">
                <a:solidFill>
                  <a:srgbClr val="ED145B"/>
                </a:solidFill>
                <a:effectLst/>
                <a:latin typeface="Gotham HTF"/>
              </a:rPr>
              <a:t>Machine</a:t>
            </a:r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L</a:t>
            </a:r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earning</a:t>
            </a:r>
            <a:r>
              <a:rPr lang="pt-BR" dirty="0">
                <a:solidFill>
                  <a:srgbClr val="ED145B"/>
                </a:solidFill>
                <a:latin typeface="Gotham HTF"/>
              </a:rPr>
              <a:t>:</a:t>
            </a:r>
            <a:r>
              <a:rPr lang="pt-BR" b="0" i="0" dirty="0">
                <a:effectLst/>
                <a:latin typeface="Gotham HTF"/>
              </a:rPr>
              <a:t> é uma técnica de inteligência artificial que permite que um computador aprenda a realizar uma tarefa específica a partir de exemplos de dados, em vez de ser explicitamente programado para fazê-lo. O aprendizado de máquina é usado em uma ampla variedade de aplicações, incluindo análise de dados, reconhecimento de imagem, processamento de linguagem natural e muitas outras áreas.</a:t>
            </a:r>
          </a:p>
        </p:txBody>
      </p:sp>
    </p:spTree>
    <p:extLst>
      <p:ext uri="{BB962C8B-B14F-4D97-AF65-F5344CB8AC3E}">
        <p14:creationId xmlns:p14="http://schemas.microsoft.com/office/powerpoint/2010/main" val="345837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Ciência de dados:</a:t>
            </a:r>
            <a:r>
              <a:rPr lang="pt-BR" b="1" i="0" dirty="0">
                <a:solidFill>
                  <a:srgbClr val="D1D5DB"/>
                </a:solidFill>
                <a:effectLst/>
                <a:latin typeface="Gotham HTF"/>
              </a:rPr>
              <a:t> </a:t>
            </a:r>
            <a:r>
              <a:rPr lang="pt-BR" b="0" i="0" dirty="0">
                <a:effectLst/>
                <a:latin typeface="Gotham HTF"/>
              </a:rPr>
              <a:t>campo interdisciplinar que combina estatística, aprendizado de máquina, visualização de dados e outras técnicas para extrair insights e conhecimento a partir de dados. A ciência de dados envolve a coleta, preparação, análise e interpretação de grandes conjuntos de dados para resolver problemas complexos em áreas como negócios, ciências sociais, saúde, entre outras</a:t>
            </a:r>
          </a:p>
        </p:txBody>
      </p:sp>
    </p:spTree>
    <p:extLst>
      <p:ext uri="{BB962C8B-B14F-4D97-AF65-F5344CB8AC3E}">
        <p14:creationId xmlns:p14="http://schemas.microsoft.com/office/powerpoint/2010/main" val="210844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 err="1">
                <a:solidFill>
                  <a:srgbClr val="ED265B"/>
                </a:solidFill>
                <a:effectLst/>
                <a:latin typeface="Gotham HTF"/>
              </a:rPr>
              <a:t>Deep</a:t>
            </a: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 </a:t>
            </a:r>
            <a:r>
              <a:rPr lang="pt-BR" b="1" dirty="0">
                <a:solidFill>
                  <a:srgbClr val="ED265B"/>
                </a:solidFill>
                <a:latin typeface="Gotham HTF"/>
              </a:rPr>
              <a:t>L</a:t>
            </a: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earning</a:t>
            </a:r>
            <a:r>
              <a:rPr lang="pt-BR" dirty="0">
                <a:latin typeface="Gotham HTF"/>
              </a:rPr>
              <a:t>: </a:t>
            </a:r>
            <a:r>
              <a:rPr lang="pt-BR" b="0" i="0" dirty="0">
                <a:effectLst/>
                <a:latin typeface="Gotham HTF"/>
              </a:rPr>
              <a:t>é uma técnica avançada de aprendizado de máquina que usa redes neurais artificiais com várias camadas para aprender com grandes conjuntos de dados. O </a:t>
            </a:r>
            <a:r>
              <a:rPr lang="pt-BR" b="0" i="0" dirty="0" err="1">
                <a:effectLst/>
                <a:latin typeface="Gotham HTF"/>
              </a:rPr>
              <a:t>deep</a:t>
            </a:r>
            <a:r>
              <a:rPr lang="pt-BR" b="0" i="0" dirty="0">
                <a:effectLst/>
                <a:latin typeface="Gotham HTF"/>
              </a:rPr>
              <a:t> </a:t>
            </a:r>
            <a:r>
              <a:rPr lang="pt-BR" b="0" i="0" dirty="0" err="1">
                <a:effectLst/>
                <a:latin typeface="Gotham HTF"/>
              </a:rPr>
              <a:t>learning</a:t>
            </a:r>
            <a:r>
              <a:rPr lang="pt-BR" b="0" i="0" dirty="0">
                <a:effectLst/>
                <a:latin typeface="Gotham HTF"/>
              </a:rPr>
              <a:t> é frequentemente usado para tarefas complexas, como reconhecimento de imagem e voz, e tem sido responsável por muitos avanços recentes em inteligência artificial.</a:t>
            </a:r>
          </a:p>
        </p:txBody>
      </p:sp>
    </p:spTree>
    <p:extLst>
      <p:ext uri="{BB962C8B-B14F-4D97-AF65-F5344CB8AC3E}">
        <p14:creationId xmlns:p14="http://schemas.microsoft.com/office/powerpoint/2010/main" val="364780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Redes neurais</a:t>
            </a:r>
            <a:r>
              <a:rPr lang="pt-BR" b="0" i="0" dirty="0">
                <a:effectLst/>
                <a:latin typeface="Gotham HTF"/>
              </a:rPr>
              <a:t>: são sistemas computacionais que são projetados para imitar o funcionamento do cérebro humano. As redes neurais são compostas por unidades interconectadas chamadas neurônios, que processam informações e transmitem sinais elétricos. As redes neurais são frequentemente usadas em aprendizado de máquina e </a:t>
            </a:r>
            <a:r>
              <a:rPr lang="pt-BR" b="0" i="0" dirty="0" err="1">
                <a:effectLst/>
                <a:latin typeface="Gotham HTF"/>
              </a:rPr>
              <a:t>deep</a:t>
            </a:r>
            <a:r>
              <a:rPr lang="pt-BR" b="0" i="0" dirty="0">
                <a:effectLst/>
                <a:latin typeface="Gotham HTF"/>
              </a:rPr>
              <a:t> </a:t>
            </a:r>
            <a:r>
              <a:rPr lang="pt-BR" b="0" i="0" dirty="0" err="1">
                <a:effectLst/>
                <a:latin typeface="Gotham HTF"/>
              </a:rPr>
              <a:t>learning</a:t>
            </a:r>
            <a:r>
              <a:rPr lang="pt-BR" b="0" i="0" dirty="0">
                <a:effectLst/>
                <a:latin typeface="Gotham HTF"/>
              </a:rPr>
              <a:t> para identificar padrões em dados.</a:t>
            </a:r>
          </a:p>
        </p:txBody>
      </p:sp>
    </p:spTree>
    <p:extLst>
      <p:ext uri="{BB962C8B-B14F-4D97-AF65-F5344CB8AC3E}">
        <p14:creationId xmlns:p14="http://schemas.microsoft.com/office/powerpoint/2010/main" val="2295421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Machine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Learning?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É um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paradigma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computação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E95D28-8087-F9B6-7B4D-8BA054F96B52}"/>
              </a:ext>
            </a:extLst>
          </p:cNvPr>
          <p:cNvSpPr txBox="1"/>
          <p:nvPr/>
        </p:nvSpPr>
        <p:spPr>
          <a:xfrm>
            <a:off x="4716016" y="764704"/>
            <a:ext cx="2448272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 mas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eim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3FDA046-5D89-08CC-1C21-9BD1628B24FB}"/>
              </a:ext>
            </a:extLst>
          </p:cNvPr>
          <p:cNvSpPr txBox="1"/>
          <p:nvPr/>
        </p:nvSpPr>
        <p:spPr>
          <a:xfrm>
            <a:off x="395536" y="1412776"/>
            <a:ext cx="8748464" cy="293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>
                <a:latin typeface="Gotham HTF Light"/>
                <a:cs typeface="Gotham HTF Light"/>
              </a:rPr>
              <a:t>Baseado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abordagem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empírica</a:t>
            </a:r>
            <a:r>
              <a:rPr lang="en-US" sz="1600" dirty="0">
                <a:latin typeface="Gotham HTF Light"/>
                <a:cs typeface="Gotham HTF Light"/>
              </a:rPr>
              <a:t> para </a:t>
            </a:r>
            <a:r>
              <a:rPr lang="en-US" sz="1600" dirty="0" err="1">
                <a:latin typeface="Gotham HTF Light"/>
                <a:cs typeface="Gotham HTF Light"/>
              </a:rPr>
              <a:t>resolução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problemas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É </a:t>
            </a:r>
            <a:r>
              <a:rPr lang="en-US" sz="1600" dirty="0" err="1">
                <a:latin typeface="Gotham HTF Light"/>
                <a:cs typeface="Gotham HTF Light"/>
              </a:rPr>
              <a:t>uma</a:t>
            </a:r>
            <a:r>
              <a:rPr lang="en-US" sz="1600" dirty="0">
                <a:latin typeface="Gotham HTF Light"/>
                <a:cs typeface="Gotham HTF Light"/>
              </a:rPr>
              <a:t> forma de </a:t>
            </a:r>
            <a:r>
              <a:rPr lang="en-US" sz="1600" dirty="0" err="1">
                <a:latin typeface="Gotham HTF Light"/>
                <a:cs typeface="Gotham HTF Light"/>
              </a:rPr>
              <a:t>programação</a:t>
            </a:r>
            <a:r>
              <a:rPr lang="en-US" sz="1600" dirty="0">
                <a:latin typeface="Gotham HTF Light"/>
                <a:cs typeface="Gotham HTF Light"/>
              </a:rPr>
              <a:t> que </a:t>
            </a:r>
            <a:r>
              <a:rPr lang="en-US" sz="1600" dirty="0" err="1">
                <a:latin typeface="Gotham HTF Light"/>
                <a:cs typeface="Gotham HTF Light"/>
              </a:rPr>
              <a:t>permite</a:t>
            </a:r>
            <a:r>
              <a:rPr lang="en-US" sz="1600" dirty="0">
                <a:latin typeface="Gotham HTF Light"/>
                <a:cs typeface="Gotham HTF Light"/>
              </a:rPr>
              <a:t> que o </a:t>
            </a:r>
            <a:r>
              <a:rPr lang="en-US" sz="1600" dirty="0" err="1">
                <a:latin typeface="Gotham HTF Light"/>
                <a:cs typeface="Gotham HTF Light"/>
              </a:rPr>
              <a:t>computador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aprenda</a:t>
            </a:r>
            <a:r>
              <a:rPr lang="en-US" sz="1600" dirty="0">
                <a:latin typeface="Gotham HTF Light"/>
                <a:cs typeface="Gotham HTF Light"/>
              </a:rPr>
              <a:t> com </a:t>
            </a:r>
            <a:r>
              <a:rPr lang="en-US" sz="1600" dirty="0" err="1">
                <a:latin typeface="Gotham HTF Light"/>
                <a:cs typeface="Gotham HTF Light"/>
              </a:rPr>
              <a:t>os</a:t>
            </a:r>
            <a:r>
              <a:rPr lang="en-US" sz="1600" dirty="0">
                <a:latin typeface="Gotham HTF Light"/>
                <a:cs typeface="Gotham HTF Light"/>
              </a:rPr>
              <a:t> dados que </a:t>
            </a:r>
            <a:r>
              <a:rPr lang="en-US" sz="1600" dirty="0" err="1">
                <a:latin typeface="Gotham HTF Light"/>
                <a:cs typeface="Gotham HTF Light"/>
              </a:rPr>
              <a:t>lhe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são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passados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São </a:t>
            </a:r>
            <a:r>
              <a:rPr lang="en-US" sz="1600" dirty="0" err="1">
                <a:latin typeface="Gotham HTF Light"/>
                <a:cs typeface="Gotham HTF Light"/>
              </a:rPr>
              <a:t>capazes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detectar</a:t>
            </a:r>
            <a:r>
              <a:rPr lang="en-US" sz="1600" dirty="0">
                <a:latin typeface="Gotham HTF Light"/>
                <a:cs typeface="Gotham HTF Light"/>
              </a:rPr>
              <a:t> e </a:t>
            </a:r>
            <a:r>
              <a:rPr lang="en-US" sz="1600" dirty="0" err="1">
                <a:latin typeface="Gotham HTF Light"/>
                <a:cs typeface="Gotham HTF Light"/>
              </a:rPr>
              <a:t>aprender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padrões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conjuntos de dados, a </a:t>
            </a:r>
            <a:r>
              <a:rPr lang="en-US" sz="1600" dirty="0" err="1">
                <a:latin typeface="Gotham HTF Light"/>
                <a:cs typeface="Gotham HTF Light"/>
              </a:rPr>
              <a:t>fim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fazer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previsões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ou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tomar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decisões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São </a:t>
            </a:r>
            <a:r>
              <a:rPr lang="en-US" sz="1600" dirty="0" err="1">
                <a:latin typeface="Gotham HTF Light"/>
                <a:cs typeface="Gotham HTF Light"/>
              </a:rPr>
              <a:t>projetados</a:t>
            </a:r>
            <a:r>
              <a:rPr lang="en-US" sz="1600" dirty="0">
                <a:latin typeface="Gotham HTF Light"/>
                <a:cs typeface="Gotham HTF Light"/>
              </a:rPr>
              <a:t> para </a:t>
            </a:r>
            <a:r>
              <a:rPr lang="en-US" sz="1600" dirty="0" err="1">
                <a:latin typeface="Gotham HTF Light"/>
                <a:cs typeface="Gotham HTF Light"/>
              </a:rPr>
              <a:t>melhorar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sua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acuracia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automaticamente</a:t>
            </a:r>
            <a:r>
              <a:rPr lang="en-US" sz="1600" dirty="0">
                <a:latin typeface="Gotham HTF Light"/>
                <a:cs typeface="Gotham HTF Light"/>
              </a:rPr>
              <a:t> com o tempo e com a </a:t>
            </a:r>
            <a:r>
              <a:rPr lang="en-US" sz="1600" dirty="0" err="1">
                <a:latin typeface="Gotham HTF Light"/>
                <a:cs typeface="Gotham HTF Light"/>
              </a:rPr>
              <a:t>medida</a:t>
            </a:r>
            <a:r>
              <a:rPr lang="en-US" sz="1600" dirty="0">
                <a:latin typeface="Gotham HTF Light"/>
                <a:cs typeface="Gotham HTF Light"/>
              </a:rPr>
              <a:t> que </a:t>
            </a:r>
            <a:r>
              <a:rPr lang="en-US" sz="1600" dirty="0" err="1">
                <a:latin typeface="Gotham HTF Light"/>
                <a:cs typeface="Gotham HTF Light"/>
              </a:rPr>
              <a:t>recebem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mais</a:t>
            </a:r>
            <a:r>
              <a:rPr lang="en-US" sz="1600" dirty="0">
                <a:latin typeface="Gotham HTF Light"/>
                <a:cs typeface="Gotham HTF Light"/>
              </a:rPr>
              <a:t> dados;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60D3C2-D8EA-0D3F-D233-97E457C25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293096"/>
            <a:ext cx="542178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0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Aprendizado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Supervisionado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348DE2-71F6-9511-1B1F-C105C6831D89}"/>
              </a:ext>
            </a:extLst>
          </p:cNvPr>
          <p:cNvSpPr txBox="1"/>
          <p:nvPr/>
        </p:nvSpPr>
        <p:spPr>
          <a:xfrm>
            <a:off x="395536" y="2720006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Não-Supervisionado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70B9BA-64B3-FC85-3AAE-07C2AB882C2F}"/>
              </a:ext>
            </a:extLst>
          </p:cNvPr>
          <p:cNvSpPr txBox="1"/>
          <p:nvPr/>
        </p:nvSpPr>
        <p:spPr>
          <a:xfrm>
            <a:off x="395536" y="461630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por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reforço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DE23A5-E147-908E-97C3-4FF28DDEFC77}"/>
              </a:ext>
            </a:extLst>
          </p:cNvPr>
          <p:cNvSpPr txBox="1"/>
          <p:nvPr/>
        </p:nvSpPr>
        <p:spPr>
          <a:xfrm>
            <a:off x="395536" y="1351580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É </a:t>
            </a:r>
            <a:r>
              <a:rPr lang="en-US" sz="2000" dirty="0" err="1">
                <a:latin typeface="Gotham HTF Light"/>
                <a:cs typeface="Gotham HTF Light"/>
              </a:rPr>
              <a:t>quando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fornecemos</a:t>
            </a:r>
            <a:r>
              <a:rPr lang="en-US" sz="2000" dirty="0">
                <a:latin typeface="Gotham HTF Light"/>
                <a:cs typeface="Gotham HTF Light"/>
              </a:rPr>
              <a:t> um conjunto de dados </a:t>
            </a:r>
            <a:r>
              <a:rPr lang="en-US" sz="2000" dirty="0" err="1">
                <a:latin typeface="Gotham HTF Light"/>
                <a:cs typeface="Gotham HTF Light"/>
              </a:rPr>
              <a:t>já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rotulado</a:t>
            </a:r>
            <a:r>
              <a:rPr lang="en-US" sz="2000" dirty="0">
                <a:latin typeface="Gotham HTF Light"/>
                <a:cs typeface="Gotham HTF Light"/>
              </a:rPr>
              <a:t>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aprende</a:t>
            </a:r>
            <a:r>
              <a:rPr lang="en-US" sz="2000" dirty="0">
                <a:latin typeface="Gotham HTF Light"/>
                <a:cs typeface="Gotham HTF Light"/>
              </a:rPr>
              <a:t> a </a:t>
            </a:r>
            <a:r>
              <a:rPr lang="en-US" sz="2000" dirty="0" err="1">
                <a:latin typeface="Gotham HTF Light"/>
                <a:cs typeface="Gotham HTF Light"/>
              </a:rPr>
              <a:t>relação</a:t>
            </a:r>
            <a:r>
              <a:rPr lang="en-US" sz="2000" dirty="0">
                <a:latin typeface="Gotham HTF Light"/>
                <a:cs typeface="Gotham HTF Light"/>
              </a:rPr>
              <a:t> entre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dados e o </a:t>
            </a:r>
            <a:r>
              <a:rPr lang="en-US" sz="2000" dirty="0" err="1">
                <a:latin typeface="Gotham HTF Light"/>
                <a:cs typeface="Gotham HTF Light"/>
              </a:rPr>
              <a:t>rtulo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essa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relação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novos</a:t>
            </a:r>
            <a:r>
              <a:rPr lang="en-US" sz="2000" dirty="0">
                <a:latin typeface="Gotham HTF Light"/>
                <a:cs typeface="Gotham HTF Light"/>
              </a:rPr>
              <a:t> dados.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1F56C5-9507-627B-F8E0-A2109F67C2C6}"/>
              </a:ext>
            </a:extLst>
          </p:cNvPr>
          <p:cNvSpPr txBox="1"/>
          <p:nvPr/>
        </p:nvSpPr>
        <p:spPr>
          <a:xfrm>
            <a:off x="547936" y="3247882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É </a:t>
            </a:r>
            <a:r>
              <a:rPr lang="en-US" sz="2000" dirty="0" err="1">
                <a:latin typeface="Gotham HTF Light"/>
                <a:cs typeface="Gotham HTF Light"/>
              </a:rPr>
              <a:t>quando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fornecemos</a:t>
            </a:r>
            <a:r>
              <a:rPr lang="en-US" sz="2000" dirty="0">
                <a:latin typeface="Gotham HTF Light"/>
                <a:cs typeface="Gotham HTF Light"/>
              </a:rPr>
              <a:t> o </a:t>
            </a:r>
            <a:r>
              <a:rPr lang="en-US" sz="2000" dirty="0" err="1">
                <a:latin typeface="Gotham HTF Light"/>
                <a:cs typeface="Gotham HTF Light"/>
              </a:rPr>
              <a:t>rótulo</a:t>
            </a:r>
            <a:r>
              <a:rPr lang="en-US" sz="2000" dirty="0">
                <a:latin typeface="Gotham HTF Light"/>
                <a:cs typeface="Gotham HTF Light"/>
              </a:rPr>
              <a:t> junto </a:t>
            </a:r>
            <a:r>
              <a:rPr lang="en-US" sz="2000" dirty="0" err="1">
                <a:latin typeface="Gotham HTF Light"/>
                <a:cs typeface="Gotham HTF Light"/>
              </a:rPr>
              <a:t>aos</a:t>
            </a:r>
            <a:r>
              <a:rPr lang="en-US" sz="2000" dirty="0">
                <a:latin typeface="Gotham HTF Light"/>
                <a:cs typeface="Gotham HTF Light"/>
              </a:rPr>
              <a:t> dados.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descobrir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caracteristicas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semelhantes</a:t>
            </a:r>
            <a:r>
              <a:rPr lang="en-US" sz="2000" dirty="0">
                <a:latin typeface="Gotham HTF Light"/>
                <a:cs typeface="Gotham HTF Light"/>
              </a:rPr>
              <a:t> entre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dados 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classifica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grupos</a:t>
            </a:r>
            <a:r>
              <a:rPr lang="en-US" sz="2000" dirty="0">
                <a:latin typeface="Gotham HTF Light"/>
                <a:cs typeface="Gotham HTF Light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77FC084-BD5E-1BF2-6EB7-FC5B09575154}"/>
              </a:ext>
            </a:extLst>
          </p:cNvPr>
          <p:cNvSpPr txBox="1"/>
          <p:nvPr/>
        </p:nvSpPr>
        <p:spPr>
          <a:xfrm>
            <a:off x="539552" y="5144184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</a:t>
            </a:r>
            <a:r>
              <a:rPr lang="en-US" sz="2000" dirty="0" err="1">
                <a:latin typeface="Gotham HTF Light"/>
                <a:cs typeface="Gotham HTF Light"/>
              </a:rPr>
              <a:t>aprendizado</a:t>
            </a:r>
            <a:r>
              <a:rPr lang="en-US" sz="2000" dirty="0">
                <a:latin typeface="Gotham HTF Light"/>
                <a:cs typeface="Gotham HTF Light"/>
              </a:rPr>
              <a:t> é </a:t>
            </a:r>
            <a:r>
              <a:rPr lang="en-US" sz="2000" dirty="0" err="1">
                <a:latin typeface="Gotham HTF Light"/>
                <a:cs typeface="Gotham HTF Light"/>
              </a:rPr>
              <a:t>feito</a:t>
            </a:r>
            <a:r>
              <a:rPr lang="en-US" sz="2000" dirty="0">
                <a:latin typeface="Gotham HTF Light"/>
                <a:cs typeface="Gotham HTF Light"/>
              </a:rPr>
              <a:t> de forma </a:t>
            </a:r>
            <a:r>
              <a:rPr lang="en-US" sz="2000" dirty="0" err="1">
                <a:latin typeface="Gotham HTF Light"/>
                <a:cs typeface="Gotham HTF Light"/>
              </a:rPr>
              <a:t>dinamica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promovendo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recompensas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caso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acertos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punições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caso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erro</a:t>
            </a:r>
            <a:r>
              <a:rPr lang="en-US" sz="2000" dirty="0">
                <a:latin typeface="Gotham HTF Light"/>
                <a:cs typeface="Gotham HTF Light"/>
              </a:rPr>
              <a:t>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sempre </a:t>
            </a:r>
            <a:r>
              <a:rPr lang="en-US" sz="2000" dirty="0" err="1">
                <a:latin typeface="Gotham HTF Light"/>
                <a:cs typeface="Gotham HTF Light"/>
              </a:rPr>
              <a:t>otimizar</a:t>
            </a:r>
            <a:r>
              <a:rPr lang="en-US" sz="2000" dirty="0">
                <a:latin typeface="Gotham HTF Light"/>
                <a:cs typeface="Gotham HTF Light"/>
              </a:rPr>
              <a:t> a </a:t>
            </a:r>
            <a:r>
              <a:rPr lang="en-US" sz="2000" dirty="0" err="1">
                <a:latin typeface="Gotham HTF Light"/>
                <a:cs typeface="Gotham HTF Light"/>
              </a:rPr>
              <a:t>recompensa</a:t>
            </a:r>
            <a:r>
              <a:rPr lang="en-US" sz="2000" dirty="0">
                <a:latin typeface="Gotham HTF Light"/>
                <a:cs typeface="Gotham H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986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03 – Introdução a IA e Modelagem de Dados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Aprendizado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Algoritmos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de Machine Learning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6197EC-6E7C-B89D-CD44-9D04385B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99" y="1417103"/>
            <a:ext cx="6914028" cy="50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3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Exercícios... Para Casa...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20DBFD-9214-01BF-6964-225D9C30CA09}"/>
              </a:ext>
            </a:extLst>
          </p:cNvPr>
          <p:cNvSpPr txBox="1"/>
          <p:nvPr/>
        </p:nvSpPr>
        <p:spPr>
          <a:xfrm>
            <a:off x="323528" y="910597"/>
            <a:ext cx="859187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+mj-lt"/>
              <a:buAutoNum type="arabicPeriod"/>
            </a:pPr>
            <a:endParaRPr lang="pt-BR" sz="1600" b="0" i="0" dirty="0">
              <a:effectLst/>
              <a:latin typeface="Gotham HTF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D3E8741-E108-6805-D5F7-5B2B8A1EFFD4}"/>
              </a:ext>
            </a:extLst>
          </p:cNvPr>
          <p:cNvSpPr txBox="1"/>
          <p:nvPr/>
        </p:nvSpPr>
        <p:spPr>
          <a:xfrm>
            <a:off x="323528" y="902325"/>
            <a:ext cx="85918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r>
              <a:rPr lang="pt-BR" sz="1400" b="0" i="0" dirty="0">
                <a:effectLst/>
                <a:latin typeface="Gotham HTF"/>
              </a:rPr>
              <a:t>Crie um </a:t>
            </a:r>
            <a:r>
              <a:rPr lang="pt-BR" sz="1400" b="0" i="0" dirty="0" err="1">
                <a:effectLst/>
                <a:latin typeface="Gotham HTF"/>
              </a:rPr>
              <a:t>dataframe</a:t>
            </a:r>
            <a:r>
              <a:rPr lang="pt-BR" sz="1400" b="0" i="0" dirty="0">
                <a:effectLst/>
                <a:latin typeface="Gotham HTF"/>
              </a:rPr>
              <a:t> do Pandas a partir do </a:t>
            </a:r>
            <a:r>
              <a:rPr lang="pt-BR" sz="1400" b="0" i="0" dirty="0" err="1">
                <a:effectLst/>
                <a:latin typeface="Gotham HTF"/>
              </a:rPr>
              <a:t>dataset</a:t>
            </a:r>
            <a:r>
              <a:rPr lang="pt-BR" sz="1400" b="0" i="0" dirty="0">
                <a:effectLst/>
                <a:latin typeface="Gotham HTF"/>
              </a:rPr>
              <a:t> visto em aula e imprima as 10 primeiras linhas.</a:t>
            </a: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endParaRPr lang="pt-BR" sz="1400" b="0" i="0" dirty="0">
              <a:effectLst/>
              <a:latin typeface="Gotham HTF"/>
            </a:endParaRP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r>
              <a:rPr lang="pt-BR" sz="1400" b="0" i="0" dirty="0">
                <a:effectLst/>
                <a:latin typeface="Gotham HTF"/>
              </a:rPr>
              <a:t>Utilize a biblioteca </a:t>
            </a:r>
            <a:r>
              <a:rPr lang="pt-BR" sz="1400" b="0" i="0" dirty="0" err="1">
                <a:effectLst/>
                <a:latin typeface="Gotham HTF"/>
              </a:rPr>
              <a:t>Seaborn</a:t>
            </a:r>
            <a:r>
              <a:rPr lang="pt-BR" sz="1400" b="0" i="0" dirty="0">
                <a:effectLst/>
                <a:latin typeface="Gotham HTF"/>
              </a:rPr>
              <a:t> para criar um gráfico de dispersão (</a:t>
            </a:r>
            <a:r>
              <a:rPr lang="pt-BR" sz="1400" b="0" i="0" dirty="0" err="1">
                <a:effectLst/>
                <a:latin typeface="Gotham HTF"/>
              </a:rPr>
              <a:t>scatter</a:t>
            </a:r>
            <a:r>
              <a:rPr lang="pt-BR" sz="1400" b="0" i="0" dirty="0">
                <a:effectLst/>
                <a:latin typeface="Gotham HTF"/>
              </a:rPr>
              <a:t> </a:t>
            </a:r>
            <a:r>
              <a:rPr lang="pt-BR" sz="1400" b="0" i="0" dirty="0" err="1">
                <a:effectLst/>
                <a:latin typeface="Gotham HTF"/>
              </a:rPr>
              <a:t>plot</a:t>
            </a:r>
            <a:r>
              <a:rPr lang="pt-BR" sz="1400" b="0" i="0" dirty="0">
                <a:effectLst/>
                <a:latin typeface="Gotham HTF"/>
              </a:rPr>
              <a:t>) a partir de dois atributos do </a:t>
            </a:r>
            <a:r>
              <a:rPr lang="pt-BR" sz="1400" b="0" i="0" dirty="0" err="1">
                <a:effectLst/>
                <a:latin typeface="Gotham HTF"/>
              </a:rPr>
              <a:t>dataframe</a:t>
            </a:r>
            <a:r>
              <a:rPr lang="pt-BR" sz="14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endParaRPr lang="pt-BR" sz="1400" b="0" i="0" dirty="0">
              <a:effectLst/>
              <a:latin typeface="Gotham HTF"/>
            </a:endParaRP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r>
              <a:rPr lang="pt-BR" sz="1400" b="0" i="0" dirty="0">
                <a:effectLst/>
                <a:latin typeface="Gotham HTF"/>
              </a:rPr>
              <a:t>Crie um histograma para um atributo específico do </a:t>
            </a:r>
            <a:r>
              <a:rPr lang="pt-BR" sz="1400" b="0" i="0" dirty="0" err="1">
                <a:effectLst/>
                <a:latin typeface="Gotham HTF"/>
              </a:rPr>
              <a:t>dataframe</a:t>
            </a:r>
            <a:r>
              <a:rPr lang="pt-BR" sz="1400" b="0" i="0" dirty="0">
                <a:effectLst/>
                <a:latin typeface="Gotham HTF"/>
              </a:rPr>
              <a:t> utilizando a biblioteca </a:t>
            </a:r>
            <a:r>
              <a:rPr lang="pt-BR" sz="1400" b="0" i="0" dirty="0" err="1">
                <a:effectLst/>
                <a:latin typeface="Gotham HTF"/>
              </a:rPr>
              <a:t>Seaborn</a:t>
            </a:r>
            <a:r>
              <a:rPr lang="pt-BR" sz="14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endParaRPr lang="pt-BR" sz="1400" b="0" i="0" dirty="0">
              <a:effectLst/>
              <a:latin typeface="Gotham HTF"/>
            </a:endParaRP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r>
              <a:rPr lang="pt-BR" sz="1400" b="0" i="0" dirty="0">
                <a:effectLst/>
                <a:latin typeface="Gotham HTF"/>
              </a:rPr>
              <a:t>Utilize o Pandas para agrupar o </a:t>
            </a:r>
            <a:r>
              <a:rPr lang="pt-BR" sz="1400" b="0" i="0" dirty="0" err="1">
                <a:effectLst/>
                <a:latin typeface="Gotham HTF"/>
              </a:rPr>
              <a:t>dataframe</a:t>
            </a:r>
            <a:r>
              <a:rPr lang="pt-BR" sz="1400" b="0" i="0" dirty="0">
                <a:effectLst/>
                <a:latin typeface="Gotham HTF"/>
              </a:rPr>
              <a:t> por uma coluna específica e calcular a média de outro atributo.</a:t>
            </a: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endParaRPr lang="pt-BR" sz="1400" b="0" i="0" dirty="0">
              <a:effectLst/>
              <a:latin typeface="Gotham HTF"/>
            </a:endParaRP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r>
              <a:rPr lang="pt-BR" sz="1400" b="0" i="0" dirty="0">
                <a:effectLst/>
                <a:latin typeface="Gotham HTF"/>
              </a:rPr>
              <a:t>Faça uma contagem dos valores únicos em uma coluna do </a:t>
            </a:r>
            <a:r>
              <a:rPr lang="pt-BR" sz="1400" b="0" i="0" dirty="0" err="1">
                <a:effectLst/>
                <a:latin typeface="Gotham HTF"/>
              </a:rPr>
              <a:t>dataframe</a:t>
            </a:r>
            <a:r>
              <a:rPr lang="pt-BR" sz="1400" b="0" i="0" dirty="0">
                <a:effectLst/>
                <a:latin typeface="Gotham HTF"/>
              </a:rPr>
              <a:t> utilizando o Pandas.</a:t>
            </a: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endParaRPr lang="pt-BR" sz="1400" b="0" i="0" dirty="0">
              <a:effectLst/>
              <a:latin typeface="Gotham HTF"/>
            </a:endParaRP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r>
              <a:rPr lang="pt-BR" sz="1400" b="0" i="0" dirty="0">
                <a:effectLst/>
                <a:latin typeface="Gotham HTF"/>
              </a:rPr>
              <a:t>Utilize a biblioteca </a:t>
            </a:r>
            <a:r>
              <a:rPr lang="pt-BR" sz="1400" b="0" i="0" dirty="0" err="1">
                <a:effectLst/>
                <a:latin typeface="Gotham HTF"/>
              </a:rPr>
              <a:t>Seaborn</a:t>
            </a:r>
            <a:r>
              <a:rPr lang="pt-BR" sz="1400" b="0" i="0" dirty="0">
                <a:effectLst/>
                <a:latin typeface="Gotham HTF"/>
              </a:rPr>
              <a:t> para criar um gráfico de barras horizontal mostrando a contagem dos valores únicos em uma coluna do </a:t>
            </a:r>
            <a:r>
              <a:rPr lang="pt-BR" sz="1400" b="0" i="0" dirty="0" err="1">
                <a:effectLst/>
                <a:latin typeface="Gotham HTF"/>
              </a:rPr>
              <a:t>dataframe</a:t>
            </a:r>
            <a:r>
              <a:rPr lang="pt-BR" sz="14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endParaRPr lang="pt-BR" sz="1400" b="0" i="0" dirty="0">
              <a:effectLst/>
              <a:latin typeface="Gotham HTF"/>
            </a:endParaRP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r>
              <a:rPr lang="pt-BR" sz="1400" b="0" i="0" dirty="0">
                <a:effectLst/>
                <a:latin typeface="Gotham HTF"/>
              </a:rPr>
              <a:t>Crie um novo </a:t>
            </a:r>
            <a:r>
              <a:rPr lang="pt-BR" sz="1400" b="0" i="0" dirty="0" err="1">
                <a:effectLst/>
                <a:latin typeface="Gotham HTF"/>
              </a:rPr>
              <a:t>dataframe</a:t>
            </a:r>
            <a:r>
              <a:rPr lang="pt-BR" sz="1400" b="0" i="0" dirty="0">
                <a:effectLst/>
                <a:latin typeface="Gotham HTF"/>
              </a:rPr>
              <a:t> utilizando o Pandas que contenha apenas as linhas em que uma determinada coluna tenha um valor específico.</a:t>
            </a: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endParaRPr lang="pt-BR" sz="1400" b="0" i="0" dirty="0">
              <a:effectLst/>
              <a:latin typeface="Gotham HTF"/>
            </a:endParaRP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r>
              <a:rPr lang="pt-BR" sz="1400" b="0" i="0" dirty="0">
                <a:effectLst/>
                <a:latin typeface="Gotham HTF"/>
              </a:rPr>
              <a:t>Utilize o método </a:t>
            </a:r>
            <a:r>
              <a:rPr lang="pt-BR" sz="1400" b="0" i="0" dirty="0" err="1">
                <a:effectLst/>
                <a:latin typeface="Gotham HTF"/>
              </a:rPr>
              <a:t>groupby</a:t>
            </a:r>
            <a:r>
              <a:rPr lang="pt-BR" sz="1400" b="0" i="0" dirty="0">
                <a:effectLst/>
                <a:latin typeface="Gotham HTF"/>
              </a:rPr>
              <a:t> do Pandas para calcular a média de um atributo para cada valor único em uma coluna específica.</a:t>
            </a: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endParaRPr lang="pt-BR" sz="1400" b="0" i="0" dirty="0">
              <a:effectLst/>
              <a:latin typeface="Gotham HTF"/>
            </a:endParaRP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r>
              <a:rPr lang="pt-BR" sz="1400" b="0" i="0" dirty="0">
                <a:effectLst/>
                <a:latin typeface="Gotham HTF"/>
              </a:rPr>
              <a:t>Crie um </a:t>
            </a:r>
            <a:r>
              <a:rPr lang="pt-BR" sz="1400" b="0" i="0" dirty="0" err="1">
                <a:effectLst/>
                <a:latin typeface="Gotham HTF"/>
              </a:rPr>
              <a:t>heatmap</a:t>
            </a:r>
            <a:r>
              <a:rPr lang="pt-BR" sz="1400" b="0" i="0" dirty="0">
                <a:effectLst/>
                <a:latin typeface="Gotham HTF"/>
              </a:rPr>
              <a:t> utilizando a biblioteca </a:t>
            </a:r>
            <a:r>
              <a:rPr lang="pt-BR" sz="1400" b="0" i="0" dirty="0" err="1">
                <a:effectLst/>
                <a:latin typeface="Gotham HTF"/>
              </a:rPr>
              <a:t>Seaborn</a:t>
            </a:r>
            <a:r>
              <a:rPr lang="pt-BR" sz="1400" b="0" i="0" dirty="0">
                <a:effectLst/>
                <a:latin typeface="Gotham HTF"/>
              </a:rPr>
              <a:t> para visualizar a correlação entre os atributos do </a:t>
            </a:r>
            <a:r>
              <a:rPr lang="pt-BR" sz="1400" b="0" i="0" dirty="0" err="1">
                <a:effectLst/>
                <a:latin typeface="Gotham HTF"/>
              </a:rPr>
              <a:t>dataframe</a:t>
            </a:r>
            <a:r>
              <a:rPr lang="pt-BR" sz="1400" b="0" i="0" dirty="0">
                <a:effectLst/>
                <a:latin typeface="Gotham HTF"/>
              </a:rPr>
              <a:t>.</a:t>
            </a: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endParaRPr lang="pt-BR" sz="1400" b="0" i="0" dirty="0">
              <a:effectLst/>
              <a:latin typeface="Gotham HTF"/>
            </a:endParaRPr>
          </a:p>
          <a:p>
            <a:pPr marL="342900" indent="-342900" algn="l">
              <a:buClr>
                <a:srgbClr val="ED145B"/>
              </a:buClr>
              <a:buFont typeface="+mj-lt"/>
              <a:buAutoNum type="arabicParenR"/>
            </a:pPr>
            <a:r>
              <a:rPr lang="pt-BR" sz="1400" b="0" i="0" dirty="0">
                <a:effectLst/>
                <a:latin typeface="Gotham HTF"/>
              </a:rPr>
              <a:t>Utilize a biblioteca Pandas para criar um novo atributo no </a:t>
            </a:r>
            <a:r>
              <a:rPr lang="pt-BR" sz="1400" b="0" i="0" dirty="0" err="1">
                <a:effectLst/>
                <a:latin typeface="Gotham HTF"/>
              </a:rPr>
              <a:t>dataframe</a:t>
            </a:r>
            <a:r>
              <a:rPr lang="pt-BR" sz="1400" b="0" i="0" dirty="0">
                <a:effectLst/>
                <a:latin typeface="Gotham HTF"/>
              </a:rPr>
              <a:t> calculado a partir de outros atributos já existentes.</a:t>
            </a:r>
          </a:p>
        </p:txBody>
      </p:sp>
    </p:spTree>
    <p:extLst>
      <p:ext uri="{BB962C8B-B14F-4D97-AF65-F5344CB8AC3E}">
        <p14:creationId xmlns:p14="http://schemas.microsoft.com/office/powerpoint/2010/main" val="102658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essa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é a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parte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prática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da aula!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9C91F21-6905-37BB-B831-D355A12280A7}"/>
              </a:ext>
            </a:extLst>
          </p:cNvPr>
          <p:cNvSpPr txBox="1"/>
          <p:nvPr/>
        </p:nvSpPr>
        <p:spPr>
          <a:xfrm>
            <a:off x="395536" y="1461005"/>
            <a:ext cx="763284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Todo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mundo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abrindo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o Google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Colab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… Agora!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70022A-6209-49DA-4F6C-190EC576A2D2}"/>
              </a:ext>
            </a:extLst>
          </p:cNvPr>
          <p:cNvSpPr txBox="1"/>
          <p:nvPr/>
        </p:nvSpPr>
        <p:spPr>
          <a:xfrm>
            <a:off x="395536" y="2276872"/>
            <a:ext cx="820891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Vamos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aprender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Utilizar</a:t>
            </a:r>
            <a:r>
              <a:rPr lang="en-US" sz="2800" dirty="0">
                <a:latin typeface="Gotham HTF Light"/>
                <a:cs typeface="Gotham HTF Light"/>
              </a:rPr>
              <a:t> o </a:t>
            </a:r>
            <a:r>
              <a:rPr lang="en-US" sz="2800" dirty="0" err="1">
                <a:latin typeface="Gotham HTF Light"/>
                <a:cs typeface="Gotham HTF Light"/>
              </a:rPr>
              <a:t>pacote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b="1" dirty="0">
                <a:latin typeface="Gotham HTF Light"/>
                <a:cs typeface="Gotham HTF Light"/>
              </a:rPr>
              <a:t>pandas;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Carregar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uma</a:t>
            </a:r>
            <a:r>
              <a:rPr lang="en-US" sz="2800" dirty="0">
                <a:latin typeface="Gotham HTF Light"/>
                <a:cs typeface="Gotham HTF Light"/>
              </a:rPr>
              <a:t> base de dados;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Visualizar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os</a:t>
            </a:r>
            <a:r>
              <a:rPr lang="en-US" sz="2800" dirty="0">
                <a:latin typeface="Gotham HTF Light"/>
                <a:cs typeface="Gotham HTF Light"/>
              </a:rPr>
              <a:t> dados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Começar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uma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análise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exploratória</a:t>
            </a:r>
            <a:r>
              <a:rPr lang="en-US" sz="2800" dirty="0">
                <a:latin typeface="Gotham HTF Light"/>
                <a:cs typeface="Gotham HTF Light"/>
              </a:rPr>
              <a:t> dos dados;</a:t>
            </a:r>
          </a:p>
        </p:txBody>
      </p:sp>
    </p:spTree>
    <p:extLst>
      <p:ext uri="{BB962C8B-B14F-4D97-AF65-F5344CB8AC3E}">
        <p14:creationId xmlns:p14="http://schemas.microsoft.com/office/powerpoint/2010/main" val="398142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Star Wars: The Walt Disney Company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The Terminator: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StudioCanal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and James Cameron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1098788" y="1983307"/>
            <a:ext cx="462534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Introdução</a:t>
            </a:r>
            <a:r>
              <a:rPr lang="en-US" dirty="0">
                <a:latin typeface="Gotham HTF Light"/>
                <a:cs typeface="Gotham HTF Light"/>
              </a:rPr>
              <a:t> – O que é IA?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que é Machine Learning?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Tipos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Aprendizado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Laboratório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Exercicios</a:t>
            </a:r>
            <a:r>
              <a:rPr lang="en-US" dirty="0">
                <a:latin typeface="Gotham HTF Light"/>
                <a:cs typeface="Gotham HTF Ligh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Gotham HTF Light"/>
              <a:cs typeface="Gotham HTF Light"/>
            </a:endParaRP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806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04FC380-BBF1-591D-4DF1-B3E55730CEF2}"/>
              </a:ext>
            </a:extLst>
          </p:cNvPr>
          <p:cNvGrpSpPr/>
          <p:nvPr/>
        </p:nvGrpSpPr>
        <p:grpSpPr>
          <a:xfrm>
            <a:off x="35496" y="1918337"/>
            <a:ext cx="5832649" cy="3162667"/>
            <a:chOff x="228600" y="841236"/>
            <a:chExt cx="8322920" cy="316266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2C4C200-B5BC-150F-0263-A1458741E8A6}"/>
                </a:ext>
              </a:extLst>
            </p:cNvPr>
            <p:cNvSpPr txBox="1"/>
            <p:nvPr/>
          </p:nvSpPr>
          <p:spPr>
            <a:xfrm>
              <a:off x="228600" y="841236"/>
              <a:ext cx="7871791" cy="2680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Definição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do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dicionário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de Cambridge:</a:t>
              </a: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dirty="0">
                  <a:latin typeface="Gotham HTF Light"/>
                  <a:cs typeface="Gotham HTF Light"/>
                </a:rPr>
                <a:t>Noun: “The study of how to produce machines that have some of the qualities that the human mind has, such the ability to understand language, recognize pictures, solve problems, and learn”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D61B448-830A-F729-F58A-7C84A8D35C65}"/>
                </a:ext>
              </a:extLst>
            </p:cNvPr>
            <p:cNvSpPr txBox="1"/>
            <p:nvPr/>
          </p:nvSpPr>
          <p:spPr>
            <a:xfrm>
              <a:off x="501509" y="3573016"/>
              <a:ext cx="805001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>
                  <a:latin typeface="Gotham HTF"/>
                </a:rPr>
                <a:t>Fonte: Cambridge </a:t>
              </a:r>
              <a:r>
                <a:rPr lang="pt-BR" sz="1100" dirty="0" err="1">
                  <a:latin typeface="Gotham HTF"/>
                </a:rPr>
                <a:t>Dictionary</a:t>
              </a:r>
              <a:r>
                <a:rPr lang="pt-BR" sz="1100" dirty="0">
                  <a:latin typeface="Gotham HTF"/>
                </a:rPr>
                <a:t>, disponível em https://dictionary.cambridge.org/pt/dicionario/ingles-portugues/artificial-intelligence</a:t>
              </a: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061A4115-AE45-1CDD-37C0-49D4C942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7" y="1637878"/>
            <a:ext cx="3447306" cy="34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5BD7E3-4C4D-688D-FDB1-8E82F801FEFD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2935E4-6DA7-BDE4-1496-0201C2E64444}"/>
              </a:ext>
            </a:extLst>
          </p:cNvPr>
          <p:cNvSpPr txBox="1"/>
          <p:nvPr/>
        </p:nvSpPr>
        <p:spPr>
          <a:xfrm>
            <a:off x="351643" y="1374144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Dirigir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carros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76CEF3-51BE-448C-4FAA-973DFA394273}"/>
              </a:ext>
            </a:extLst>
          </p:cNvPr>
          <p:cNvSpPr txBox="1"/>
          <p:nvPr/>
        </p:nvSpPr>
        <p:spPr>
          <a:xfrm>
            <a:off x="351643" y="2052657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Identificar</a:t>
            </a:r>
            <a:r>
              <a:rPr lang="en-US" dirty="0">
                <a:latin typeface="Gotham HTF Light"/>
                <a:cs typeface="Gotham HTF Light"/>
              </a:rPr>
              <a:t> “algo” num video/</a:t>
            </a:r>
            <a:r>
              <a:rPr lang="en-US" dirty="0" err="1">
                <a:latin typeface="Gotham HTF Light"/>
                <a:cs typeface="Gotham HTF Light"/>
              </a:rPr>
              <a:t>foto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E60261-2F3B-B8BB-98CB-7A5356F0B882}"/>
              </a:ext>
            </a:extLst>
          </p:cNvPr>
          <p:cNvSpPr txBox="1"/>
          <p:nvPr/>
        </p:nvSpPr>
        <p:spPr>
          <a:xfrm>
            <a:off x="351643" y="2731170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Identificar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música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A885B0-3939-EC5D-1BD1-FC7E1CD431FD}"/>
              </a:ext>
            </a:extLst>
          </p:cNvPr>
          <p:cNvSpPr txBox="1"/>
          <p:nvPr/>
        </p:nvSpPr>
        <p:spPr>
          <a:xfrm>
            <a:off x="351643" y="3409683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Transformar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texto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voz</a:t>
            </a:r>
            <a:r>
              <a:rPr lang="en-US" dirty="0">
                <a:latin typeface="Gotham HTF Light"/>
                <a:cs typeface="Gotham HTF Light"/>
              </a:rPr>
              <a:t> e vice versa?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97FDE99-3E9D-F5D9-24C9-F7CE9DDE79D4}"/>
              </a:ext>
            </a:extLst>
          </p:cNvPr>
          <p:cNvSpPr txBox="1"/>
          <p:nvPr/>
        </p:nvSpPr>
        <p:spPr>
          <a:xfrm>
            <a:off x="351643" y="4088196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Negociar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ações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bolsa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865CA-0FF5-F1E2-7501-F9F3C67B7B09}"/>
              </a:ext>
            </a:extLst>
          </p:cNvPr>
          <p:cNvSpPr txBox="1"/>
          <p:nvPr/>
        </p:nvSpPr>
        <p:spPr>
          <a:xfrm>
            <a:off x="351643" y="4766709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Conversar</a:t>
            </a:r>
            <a:r>
              <a:rPr lang="en-US" dirty="0">
                <a:latin typeface="Gotham HTF Light"/>
                <a:cs typeface="Gotham HTF Light"/>
              </a:rPr>
              <a:t> com a </a:t>
            </a:r>
            <a:r>
              <a:rPr lang="en-US" dirty="0" err="1">
                <a:latin typeface="Gotham HTF Light"/>
                <a:cs typeface="Gotham HTF Light"/>
              </a:rPr>
              <a:t>gente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pelo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telefone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855AA81-0C7E-4897-86A5-C965584FBC0D}"/>
              </a:ext>
            </a:extLst>
          </p:cNvPr>
          <p:cNvSpPr txBox="1"/>
          <p:nvPr/>
        </p:nvSpPr>
        <p:spPr>
          <a:xfrm>
            <a:off x="351643" y="5445224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Programar</a:t>
            </a:r>
            <a:r>
              <a:rPr lang="en-US" dirty="0">
                <a:latin typeface="Gotham HTF Light"/>
                <a:cs typeface="Gotham HTF Light"/>
              </a:rPr>
              <a:t>…?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E5B92D-E2D3-0656-6819-20EB6448F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29" y="1093239"/>
            <a:ext cx="3994628" cy="22469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6C9BF0-D1C3-C4C7-7B55-B0ECFCE773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1" r="19046"/>
          <a:stretch/>
        </p:blipFill>
        <p:spPr>
          <a:xfrm>
            <a:off x="5940151" y="3553860"/>
            <a:ext cx="1872209" cy="27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5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2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8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214B8B-9711-9EE5-E6B7-C51F9D5D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22" y="1398076"/>
            <a:ext cx="6324600" cy="47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9734</TotalTime>
  <Words>1314</Words>
  <Application>Microsoft Office PowerPoint</Application>
  <PresentationFormat>Apresentação na tela (4:3)</PresentationFormat>
  <Paragraphs>148</Paragraphs>
  <Slides>23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438</cp:revision>
  <dcterms:created xsi:type="dcterms:W3CDTF">2018-08-18T04:32:45Z</dcterms:created>
  <dcterms:modified xsi:type="dcterms:W3CDTF">2023-02-21T16:14:45Z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